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15.xml" ContentType="application/vnd.openxmlformats-officedocument.presentationml.tags+xml"/>
  <Override PartName="/ppt/tags/tag2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7" r:id="rId2"/>
    <p:sldId id="286" r:id="rId3"/>
    <p:sldId id="277" r:id="rId4"/>
    <p:sldId id="296" r:id="rId5"/>
    <p:sldId id="298" r:id="rId6"/>
    <p:sldId id="258" r:id="rId7"/>
    <p:sldId id="283" r:id="rId8"/>
    <p:sldId id="259" r:id="rId9"/>
    <p:sldId id="288" r:id="rId10"/>
    <p:sldId id="260" r:id="rId11"/>
    <p:sldId id="284" r:id="rId12"/>
    <p:sldId id="261" r:id="rId13"/>
    <p:sldId id="262" r:id="rId14"/>
    <p:sldId id="278" r:id="rId15"/>
    <p:sldId id="263" r:id="rId16"/>
    <p:sldId id="281" r:id="rId17"/>
    <p:sldId id="264" r:id="rId18"/>
    <p:sldId id="279" r:id="rId19"/>
    <p:sldId id="265" r:id="rId20"/>
    <p:sldId id="289" r:id="rId21"/>
    <p:sldId id="297" r:id="rId22"/>
    <p:sldId id="290" r:id="rId23"/>
    <p:sldId id="291" r:id="rId24"/>
    <p:sldId id="292" r:id="rId25"/>
    <p:sldId id="293" r:id="rId26"/>
    <p:sldId id="294" r:id="rId27"/>
    <p:sldId id="295" r:id="rId28"/>
    <p:sldId id="280" r:id="rId29"/>
    <p:sldId id="282" r:id="rId30"/>
    <p:sldId id="285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FF0000"/>
    <a:srgbClr val="0000CC"/>
    <a:srgbClr val="D60093"/>
    <a:srgbClr val="800000"/>
    <a:srgbClr val="008000"/>
    <a:srgbClr val="FFCCCC"/>
    <a:srgbClr val="00FF00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2" autoAdjust="0"/>
    <p:restoredTop sz="99462" autoAdjust="0"/>
  </p:normalViewPr>
  <p:slideViewPr>
    <p:cSldViewPr>
      <p:cViewPr varScale="1">
        <p:scale>
          <a:sx n="73" d="100"/>
          <a:sy n="73" d="100"/>
        </p:scale>
        <p:origin x="-12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0EB08-5CA0-4A62-B69C-42F52D19782A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C253A-0800-40E6-BCD4-DE9AC7AEEA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179751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2A415-4EAF-4848-9973-9EDD5B97594E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D42BA-EDBE-4627-B707-B173FBECDC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66229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338BD-CAF3-4F9F-8CC9-074A2B50F0E9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87009-B484-41E4-A954-7BAA5E3192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419997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23328-EB37-4CC1-B7CF-3651C044AFB3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63E4F-C2BC-411F-9D91-70E54CFC88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020049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565ED-F4E5-4ACB-A326-3708528F5006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B8B7A-7795-4A25-9798-D5F39BE3A1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343191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AC15A-7FE6-4B5F-9C13-4724724F53E0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878C3-B560-4A7D-92E1-D60D749D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359441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30AAB-E876-4358-812E-242DD41ED9FF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B5B2A-4E1B-4308-AF7F-6568801CF8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410698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36154-9063-43E4-BFB4-2E609C1E73B9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F63A4-49BC-4A3F-8B2E-BE488FDAA2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487392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FEDC3-057D-48A2-8225-4ECF06233DAD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816E9-D448-4FF1-BC0F-EBBD3A955B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217012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FD3CB-9FA6-4A6C-9AD7-420C3DA2D489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966E7-375E-4FD2-A227-C2A483715C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315399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51EB9-A139-403C-9EE9-A341AF2EFAFC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08D1D-8193-47BF-92A8-83DE16BA5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445628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8C2BDD5-22DE-440C-B879-442568F50836}" type="datetimeFigureOut">
              <a:rPr lang="ru-RU"/>
              <a:pPr>
                <a:defRPr/>
              </a:pPr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BE7AA75-29CE-4263-BEF6-44B67260F8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09" r:id="rId2"/>
    <p:sldLayoutId id="2147483818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9" r:id="rId9"/>
    <p:sldLayoutId id="2147483815" r:id="rId10"/>
    <p:sldLayoutId id="2147483816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blauw00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endParaRPr lang="ru-RU" dirty="0" smtClean="0"/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dirty="0" smtClean="0"/>
              <a:t>               </a:t>
            </a:r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5124" name="Рисунок 5" descr="achtergr02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00063"/>
            <a:ext cx="15001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6" descr="achtergr02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357188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8" descr="achtergr02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86250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Рисунок 9" descr="achtergr02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507206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6759" y="1029366"/>
            <a:ext cx="8940268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Исследовательский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проект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«Чем можно украсить дерево?»</a:t>
            </a:r>
            <a:endParaRPr lang="ru-RU" sz="4400" b="1" dirty="0">
              <a:ln w="1905"/>
              <a:solidFill>
                <a:schemeClr val="bg2">
                  <a:lumMod val="9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8439" y="4500570"/>
            <a:ext cx="799271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Автор:  </a:t>
            </a:r>
            <a:r>
              <a:rPr lang="ru-RU" sz="1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Чепайкина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Даша – 5 лет</a:t>
            </a:r>
          </a:p>
          <a:p>
            <a:pPr algn="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Руководитель: воспитатель 1 категории</a:t>
            </a:r>
          </a:p>
          <a:p>
            <a:pPr algn="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ru-RU" sz="1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Бекренева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Валентина Ивановна</a:t>
            </a:r>
          </a:p>
          <a:p>
            <a:pPr algn="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Нижегородская область, </a:t>
            </a:r>
            <a:r>
              <a:rPr lang="ru-RU" sz="1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Шарангский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район,</a:t>
            </a:r>
          </a:p>
          <a:p>
            <a:pPr algn="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р.п. </a:t>
            </a:r>
            <a:r>
              <a:rPr lang="ru-RU" sz="1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Шаранга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ул. Горького, д.16</a:t>
            </a:r>
          </a:p>
          <a:p>
            <a:pPr algn="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МБДОУ детский сад «Березка»</a:t>
            </a:r>
          </a:p>
          <a:p>
            <a:pPr algn="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тел.88315521861</a:t>
            </a:r>
            <a:endParaRPr lang="ru-RU" sz="1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  <a:effectLst>
            <a:glow rad="101600">
              <a:srgbClr val="FF0000">
                <a:alpha val="60000"/>
              </a:srgbClr>
            </a:glow>
          </a:effectLst>
          <a:extLst/>
        </p:spPr>
        <p:txBody>
          <a:bodyPr rtlCol="0">
            <a:normAutofit fontScale="77500" lnSpcReduction="20000"/>
          </a:bodyPr>
          <a:lstStyle/>
          <a:p>
            <a:pPr mar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Georgia" pitchFamily="18" charset="0"/>
              <a:buNone/>
              <a:defRPr/>
            </a:pPr>
            <a:r>
              <a:rPr lang="ru-RU" sz="21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>
              <a:ln>
                <a:solidFill>
                  <a:srgbClr val="0000CC"/>
                </a:solidFill>
              </a:ln>
              <a:solidFill>
                <a:srgbClr val="0000CC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>
              <a:ln>
                <a:solidFill>
                  <a:srgbClr val="0000CC"/>
                </a:solidFill>
              </a:ln>
              <a:solidFill>
                <a:srgbClr val="0000CC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>
              <a:ln>
                <a:solidFill>
                  <a:srgbClr val="0000CC"/>
                </a:solidFill>
              </a:ln>
              <a:solidFill>
                <a:srgbClr val="0000CC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	</a:t>
            </a:r>
            <a:r>
              <a:rPr lang="ru-RU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	 </a:t>
            </a:r>
            <a:r>
              <a:rPr lang="ru-RU" sz="3100" b="1" i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Мама сказала: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100" b="1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Укрась мишурой.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Смотри, какие у нас нарядные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веточки </a:t>
            </a:r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ёлочки. </a:t>
            </a:r>
            <a:endParaRPr lang="ru-RU" sz="31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b="1" dirty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600" b="1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600" b="1" dirty="0" smtClean="0">
                <a:solidFill>
                  <a:srgbClr val="002060"/>
                </a:solidFill>
              </a:rPr>
              <a:t>     </a:t>
            </a: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1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Но мишура может </a:t>
            </a:r>
            <a:r>
              <a:rPr lang="ru-RU" sz="31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запутать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1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веточки березки </a:t>
            </a:r>
            <a:r>
              <a:rPr lang="ru-RU" sz="31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1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помешать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31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листочкам </a:t>
            </a:r>
            <a:r>
              <a:rPr lang="ru-RU" sz="31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весной </a:t>
            </a:r>
            <a:r>
              <a:rPr lang="ru-RU" sz="31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распускаться.</a:t>
            </a:r>
            <a:endParaRPr lang="ru-RU" sz="31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600" b="1" dirty="0" smtClean="0">
              <a:solidFill>
                <a:srgbClr val="0000CC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b="1" dirty="0" smtClean="0">
              <a:ln>
                <a:solidFill>
                  <a:srgbClr val="0000CC"/>
                </a:solidFill>
              </a:ln>
              <a:solidFill>
                <a:srgbClr val="0000CC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  </a:t>
            </a:r>
            <a:endParaRPr lang="ru-RU" sz="3000" b="1" dirty="0" smtClean="0">
              <a:ln>
                <a:solidFill>
                  <a:srgbClr val="0000CC"/>
                </a:solidFill>
              </a:ln>
              <a:solidFill>
                <a:srgbClr val="0000CC"/>
              </a:solidFill>
            </a:endParaRPr>
          </a:p>
        </p:txBody>
      </p:sp>
      <p:pic>
        <p:nvPicPr>
          <p:cNvPr id="4098" name="Picture 2" descr="C:\Users\Анна\Desktop\чепайкина\_aC_tjyzG6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928670"/>
            <a:ext cx="3757620" cy="5114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4850"/>
            <a:ext cx="8219256" cy="851942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А что если эти ледяные кубики 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помогут мне сделать украшение для березки.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1268" name="Прямоугольник 3"/>
          <p:cNvSpPr>
            <a:spLocks noChangeArrowheads="1"/>
          </p:cNvSpPr>
          <p:nvPr/>
        </p:nvSpPr>
        <p:spPr bwMode="auto">
          <a:xfrm>
            <a:off x="714348" y="2643182"/>
            <a:ext cx="35290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они будут держаться на дереве?</a:t>
            </a:r>
          </a:p>
        </p:txBody>
      </p:sp>
      <p:pic>
        <p:nvPicPr>
          <p:cNvPr id="11269" name="Picture 3" descr="C:\Users\Eleon\AppData\Local\Microsoft\Windows\Temporary Internet Files\Content.IE5\S43L1I4G\MP90043371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714752"/>
            <a:ext cx="3521103" cy="2714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61744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b="1" dirty="0"/>
          </a:p>
        </p:txBody>
      </p:sp>
      <p:pic>
        <p:nvPicPr>
          <p:cNvPr id="4098" name="Picture 2" descr="C:\Users\Анна\Desktop\чепайкина\oh5XbPtiiA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785926"/>
            <a:ext cx="3929090" cy="47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  <a:extLst/>
        </p:spPr>
        <p:txBody>
          <a:bodyPr rtlCol="0"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4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передаче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«Доброе утро, малыши!» 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ведущие  объяснили: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 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b="1" dirty="0">
              <a:solidFill>
                <a:srgbClr val="002060"/>
              </a:solidFill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	 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Нужно в воду добавить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i="1" dirty="0" smtClean="0">
                <a:ln>
                  <a:solidFill>
                    <a:srgbClr val="D60093"/>
                  </a:solidFill>
                </a:ln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b="1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i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b="1" i="1" dirty="0" smtClean="0">
                <a:ln>
                  <a:solidFill>
                    <a:srgbClr val="008000"/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b="1" i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краски, и опустить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в них нитку.   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b="1" i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Будем</a:t>
            </a:r>
            <a:r>
              <a:rPr lang="ru-RU" sz="2400" b="1" i="1" dirty="0" smtClean="0">
                <a:ln>
                  <a:solidFill>
                    <a:srgbClr val="008000"/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делать</a:t>
            </a:r>
            <a:r>
              <a:rPr lang="ru-RU" sz="2400" b="1" i="1" dirty="0" smtClean="0">
                <a:ln>
                  <a:solidFill>
                    <a:srgbClr val="008000"/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украшения</a:t>
            </a:r>
            <a:r>
              <a:rPr lang="ru-RU" sz="2400" b="1" i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1600" b="1" dirty="0" smtClean="0">
              <a:ln>
                <a:solidFill>
                  <a:srgbClr val="7030A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027" name="Picture 3" descr="C:\Users\Анна\Desktop\чепайкина\cxDvDBHJy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71546"/>
            <a:ext cx="4500594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Анна\Desktop\чепайкина\7907aDdeml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714488"/>
            <a:ext cx="4572032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-конечная звезда 5"/>
          <p:cNvSpPr/>
          <p:nvPr/>
        </p:nvSpPr>
        <p:spPr>
          <a:xfrm>
            <a:off x="0" y="4143375"/>
            <a:ext cx="4214813" cy="2714625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15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1"/>
            <a:ext cx="9144000" cy="66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ru-RU" sz="1400" dirty="0"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4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</a:t>
            </a:r>
            <a:r>
              <a:rPr lang="ru-RU" sz="2400" b="1" i="1" dirty="0">
                <a:ln>
                  <a:solidFill>
                    <a:schemeClr val="bg1"/>
                  </a:solidFill>
                </a:ln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</a:t>
            </a:r>
          </a:p>
          <a:p>
            <a:pPr algn="ctr" eaLnBrk="0" hangingPunct="0">
              <a:defRPr/>
            </a:pPr>
            <a:r>
              <a:rPr lang="ru-RU" sz="2400" b="1" i="1" dirty="0" smtClean="0">
                <a:ln>
                  <a:solidFill>
                    <a:schemeClr val="bg1"/>
                  </a:solidFill>
                </a:ln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</a:t>
            </a:r>
          </a:p>
          <a:p>
            <a:pPr algn="ctr" eaLnBrk="0" hangingPunct="0">
              <a:defRPr/>
            </a:pPr>
            <a:r>
              <a:rPr lang="ru-RU" sz="2400" b="1" i="1" dirty="0" smtClean="0">
                <a:ln>
                  <a:solidFill>
                    <a:schemeClr val="bg1"/>
                  </a:solidFill>
                </a:ln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</a:t>
            </a:r>
            <a:r>
              <a:rPr lang="ru-RU" sz="2400" b="1" i="1" dirty="0" smtClean="0">
                <a:ln>
                  <a:solidFill>
                    <a:srgbClr val="002060"/>
                  </a:solidFill>
                </a:ln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начала трудиться. </a:t>
            </a:r>
          </a:p>
          <a:p>
            <a:pPr algn="ctr" eaLnBrk="0" hangingPunct="0">
              <a:defRPr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                                   Сначала приготовила </a:t>
            </a:r>
          </a:p>
          <a:p>
            <a:pPr algn="ctr" eaLnBrk="0" hangingPunct="0">
              <a:defRPr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всё для работы:</a:t>
            </a:r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                     	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выбрала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украшения пустые </a:t>
            </a:r>
          </a:p>
          <a:p>
            <a:pPr algn="ctr" eaLnBrk="0" hangingPunct="0">
              <a:defRPr/>
            </a:pP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формочки из под конфет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eaLnBrk="0" hangingPunct="0">
              <a:defRPr/>
            </a:pPr>
            <a:endParaRPr lang="ru-RU" sz="2400" b="1" dirty="0">
              <a:solidFill>
                <a:srgbClr val="0000CC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2400" b="1" dirty="0">
              <a:solidFill>
                <a:srgbClr val="0000CC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2400" b="1" dirty="0">
              <a:solidFill>
                <a:srgbClr val="0000CC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2400" b="1" dirty="0">
              <a:solidFill>
                <a:srgbClr val="0000CC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32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F00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32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+mn-lt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8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+mn-lt"/>
                <a:ea typeface="Calibri" pitchFamily="34" charset="0"/>
                <a:cs typeface="Times New Roman" pitchFamily="18" charset="0"/>
              </a:rPr>
              <a:t>Налила </a:t>
            </a:r>
            <a:r>
              <a:rPr lang="ru-RU" sz="2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+mn-lt"/>
                <a:ea typeface="Calibri" pitchFamily="34" charset="0"/>
                <a:cs typeface="Times New Roman" pitchFamily="18" charset="0"/>
              </a:rPr>
              <a:t>в них воду</a:t>
            </a:r>
          </a:p>
          <a:p>
            <a:pPr eaLnBrk="0" hangingPunct="0">
              <a:defRPr/>
            </a:pPr>
            <a:r>
              <a:rPr lang="ru-RU" sz="2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+mn-lt"/>
                <a:ea typeface="Calibri" pitchFamily="34" charset="0"/>
                <a:cs typeface="Times New Roman" pitchFamily="18" charset="0"/>
              </a:rPr>
              <a:t> и </a:t>
            </a:r>
            <a:r>
              <a:rPr lang="ru-RU" sz="28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+mn-lt"/>
                <a:ea typeface="Calibri" pitchFamily="34" charset="0"/>
                <a:cs typeface="Times New Roman" pitchFamily="18" charset="0"/>
              </a:rPr>
              <a:t>начала </a:t>
            </a:r>
            <a:r>
              <a:rPr lang="ru-RU" sz="2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+mn-lt"/>
                <a:ea typeface="Calibri" pitchFamily="34" charset="0"/>
                <a:cs typeface="Times New Roman" pitchFamily="18" charset="0"/>
              </a:rPr>
              <a:t>закрашивать</a:t>
            </a:r>
          </a:p>
          <a:p>
            <a:pPr eaLnBrk="0" hangingPunct="0">
              <a:defRPr/>
            </a:pPr>
            <a:r>
              <a:rPr lang="ru-RU" sz="2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+mn-lt"/>
                <a:ea typeface="Calibri" pitchFamily="34" charset="0"/>
                <a:cs typeface="Times New Roman" pitchFamily="18" charset="0"/>
              </a:rPr>
              <a:t> воду разными цветами. </a:t>
            </a:r>
          </a:p>
          <a:p>
            <a:pPr eaLnBrk="0" hangingPunct="0">
              <a:defRPr/>
            </a:pPr>
            <a:endParaRPr lang="ru-RU" sz="3200" b="1" dirty="0">
              <a:solidFill>
                <a:srgbClr val="FF0000"/>
              </a:solidFill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122" name="Picture 2" descr="C:\Users\Анна\Desktop\чепайкина\3N9qZkZuAb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85794"/>
            <a:ext cx="4071934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Анна\Desktop\чепайкина\jc9d721b_a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143248"/>
            <a:ext cx="4214842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85918" y="0"/>
            <a:ext cx="596028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D60093"/>
                </a:solidFill>
                <a:latin typeface="+mj-lt"/>
              </a:rPr>
              <a:t>3 этап: </a:t>
            </a:r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Изготовление украшения</a:t>
            </a:r>
            <a:endParaRPr lang="ru-RU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endParaRPr lang="ru-RU" sz="2400" b="1" dirty="0" smtClean="0">
              <a:solidFill>
                <a:srgbClr val="00FF00"/>
              </a:solidFill>
              <a:ea typeface="Calibri" pitchFamily="34" charset="0"/>
              <a:cs typeface="Times New Roman" pitchFamily="18" charset="0"/>
            </a:endParaRPr>
          </a:p>
          <a:p>
            <a:pPr eaLnBrk="1" hangingPunct="1"/>
            <a:endParaRPr lang="ru-RU" sz="2400" b="1" dirty="0" smtClean="0">
              <a:solidFill>
                <a:srgbClr val="00FF00"/>
              </a:solidFill>
              <a:ea typeface="Calibri" pitchFamily="34" charset="0"/>
              <a:cs typeface="Times New Roman" pitchFamily="18" charset="0"/>
            </a:endParaRPr>
          </a:p>
          <a:p>
            <a:pPr marL="46037" indent="0" algn="ctr" eaLnBrk="1" hangingPunct="1">
              <a:buNone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Потом опустила в формочки</a:t>
            </a:r>
          </a:p>
          <a:p>
            <a:pPr marL="46037" indent="0" algn="ctr" eaLnBrk="1" hangingPunct="1">
              <a:buNone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крепкую нитку.</a:t>
            </a:r>
            <a:endParaRPr lang="ru-RU" sz="2400" i="1" dirty="0" smtClean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339" name="Прямоугольник 3"/>
          <p:cNvSpPr>
            <a:spLocks noChangeArrowheads="1"/>
          </p:cNvSpPr>
          <p:nvPr/>
        </p:nvSpPr>
        <p:spPr bwMode="auto">
          <a:xfrm>
            <a:off x="0" y="4929198"/>
            <a:ext cx="532929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>
                <a:solidFill>
                  <a:srgbClr val="C0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Готово!  </a:t>
            </a:r>
            <a:r>
              <a:rPr lang="ru-RU" sz="2800" b="1" dirty="0">
                <a:solidFill>
                  <a:srgbClr val="0000CC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Можно замораживать!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3105835"/>
            <a:ext cx="58143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 smtClean="0"/>
          </a:p>
          <a:p>
            <a:pPr algn="ctr"/>
            <a:endParaRPr lang="ru-RU" sz="1600" dirty="0"/>
          </a:p>
          <a:p>
            <a:pPr algn="ctr"/>
            <a:endParaRPr lang="ru-RU" sz="1600" dirty="0" smtClean="0"/>
          </a:p>
          <a:p>
            <a:pPr algn="ctr"/>
            <a:endParaRPr lang="ru-RU" sz="1600" dirty="0"/>
          </a:p>
          <a:p>
            <a:pPr algn="ctr"/>
            <a:endParaRPr lang="ru-RU" sz="1600" dirty="0" smtClean="0"/>
          </a:p>
          <a:p>
            <a:pPr algn="ctr"/>
            <a:endParaRPr lang="ru-RU" sz="1600" dirty="0"/>
          </a:p>
          <a:p>
            <a:pPr algn="ctr"/>
            <a:endParaRPr lang="ru-RU" sz="1600" dirty="0" smtClean="0"/>
          </a:p>
          <a:p>
            <a:pPr algn="ctr"/>
            <a:endParaRPr lang="ru-RU" sz="1600" dirty="0"/>
          </a:p>
          <a:p>
            <a:pPr algn="ctr"/>
            <a:endParaRPr lang="ru-RU" sz="1600" dirty="0" smtClean="0"/>
          </a:p>
          <a:p>
            <a:pPr algn="ctr"/>
            <a:endParaRPr lang="ru-RU" sz="1600" dirty="0"/>
          </a:p>
          <a:p>
            <a:pPr algn="ctr"/>
            <a:endParaRPr lang="ru-RU" sz="1600" dirty="0" smtClean="0"/>
          </a:p>
          <a:p>
            <a:pPr algn="ctr"/>
            <a:endParaRPr lang="ru-RU" sz="1600" dirty="0" smtClean="0"/>
          </a:p>
          <a:p>
            <a:pPr algn="ctr"/>
            <a:endParaRPr lang="ru-RU" sz="1600" dirty="0"/>
          </a:p>
          <a:p>
            <a:pPr algn="ctr"/>
            <a:endParaRPr lang="ru-RU" sz="1600" b="1" dirty="0"/>
          </a:p>
        </p:txBody>
      </p:sp>
      <p:pic>
        <p:nvPicPr>
          <p:cNvPr id="6147" name="Picture 3" descr="C:\Users\Анна\Desktop\чепайкина\29eeNC2fNU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71480"/>
            <a:ext cx="4071966" cy="3195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C:\Users\Анна\Desktop\чепайкина\aQw_nQjAr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000372"/>
            <a:ext cx="4071966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Замораживать 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пришлось на балконе. </a:t>
            </a: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 зато, какая красота получилась!</a:t>
            </a: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Можно украшать любимую берёзку! 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endParaRPr lang="ru-RU" sz="2800" b="1" dirty="0" smtClean="0">
              <a:solidFill>
                <a:srgbClr val="7030A0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           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r>
              <a:rPr lang="ru-RU" sz="2800" b="1" dirty="0" smtClean="0">
                <a:solidFill>
                  <a:srgbClr val="0000CC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        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3105835"/>
            <a:ext cx="545435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endParaRPr lang="ru-RU" sz="1600" b="1" dirty="0" smtClean="0"/>
          </a:p>
        </p:txBody>
      </p:sp>
      <p:pic>
        <p:nvPicPr>
          <p:cNvPr id="1026" name="Picture 2" descr="C:\Users\Анна\Desktop\чепайкина\1k-4pEeB5L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500174"/>
            <a:ext cx="3429024" cy="478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Анна\Desktop\чепайкина\k08IUAJ5JT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785926"/>
            <a:ext cx="3357586" cy="478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57688" y="0"/>
            <a:ext cx="3714750" cy="23701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3600" b="1" dirty="0">
                <a:solidFill>
                  <a:srgbClr val="0000CC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</a:t>
            </a:r>
          </a:p>
          <a:p>
            <a:pPr eaLnBrk="0" hangingPunct="0">
              <a:defRPr/>
            </a:pPr>
            <a:r>
              <a:rPr lang="ru-RU" sz="3600" b="1" dirty="0">
                <a:solidFill>
                  <a:srgbClr val="0000CC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С </a:t>
            </a:r>
            <a:r>
              <a:rPr lang="ru-RU" sz="3600" b="1" dirty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Н</a:t>
            </a:r>
            <a:r>
              <a:rPr lang="ru-RU" sz="3600" b="1" dirty="0">
                <a:solidFill>
                  <a:srgbClr val="D60093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3600" b="1" dirty="0">
                <a:solidFill>
                  <a:srgbClr val="00FF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ru-RU" sz="3600" b="1" dirty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ы</a:t>
            </a:r>
            <a:r>
              <a:rPr lang="ru-RU" sz="3600" b="1" dirty="0">
                <a:solidFill>
                  <a:srgbClr val="FFFF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м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</a:t>
            </a:r>
          </a:p>
          <a:p>
            <a:pPr eaLnBrk="0" hangingPunct="0">
              <a:defRPr/>
            </a:pPr>
            <a:r>
              <a:rPr lang="ru-RU" sz="3600" b="1" dirty="0">
                <a:solidFill>
                  <a:srgbClr val="00B0F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г</a:t>
            </a:r>
            <a:r>
              <a:rPr lang="ru-RU" sz="3600" b="1" dirty="0">
                <a:solidFill>
                  <a:srgbClr val="C0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3600" b="1" dirty="0">
                <a:solidFill>
                  <a:srgbClr val="FFC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д</a:t>
            </a:r>
            <a:r>
              <a:rPr lang="ru-RU" sz="3600" b="1" dirty="0">
                <a:solidFill>
                  <a:srgbClr val="0070C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3600" b="1" dirty="0">
                <a:solidFill>
                  <a:srgbClr val="0000CC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м</a:t>
            </a:r>
            <a:r>
              <a:rPr lang="ru-RU" sz="3600" b="1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,</a:t>
            </a:r>
          </a:p>
          <a:p>
            <a:pPr eaLnBrk="0" hangingPunct="0">
              <a:defRPr/>
            </a:pPr>
            <a:r>
              <a:rPr lang="ru-RU" sz="3600" b="1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lang="ru-RU" sz="4000" b="1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б</a:t>
            </a:r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е</a:t>
            </a:r>
            <a:r>
              <a:rPr lang="ru-RU" sz="4000" b="1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р</a:t>
            </a:r>
            <a:r>
              <a:rPr lang="ru-RU" sz="4000" b="1" dirty="0">
                <a:solidFill>
                  <a:srgbClr val="00B0F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ё</a:t>
            </a:r>
            <a:r>
              <a:rPr lang="ru-RU" sz="4000" b="1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ru-RU" sz="4000" b="1" dirty="0">
                <a:solidFill>
                  <a:srgbClr val="0070C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к</a:t>
            </a:r>
            <a:r>
              <a:rPr lang="ru-RU" sz="4000" b="1" dirty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а</a:t>
            </a:r>
            <a:r>
              <a:rPr lang="ru-RU" sz="4000" b="1" dirty="0">
                <a:solidFill>
                  <a:srgbClr val="C0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!</a:t>
            </a:r>
            <a:endParaRPr lang="ru-RU" sz="40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3105835"/>
            <a:ext cx="581439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sz="1600" b="1" dirty="0" smtClean="0"/>
          </a:p>
          <a:p>
            <a:pPr algn="ctr"/>
            <a:endParaRPr lang="ru-RU" sz="1600" b="1" dirty="0" smtClean="0"/>
          </a:p>
        </p:txBody>
      </p:sp>
      <p:pic>
        <p:nvPicPr>
          <p:cNvPr id="2050" name="Picture 2" descr="C:\Users\Анна\Desktop\чепайкина\ydd0yQSH9M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9" y="928670"/>
            <a:ext cx="3714776" cy="5143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Анна\Desktop\чепайкина\vIyqXBTp3_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571744"/>
            <a:ext cx="3929090" cy="4071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терпится поделиться с ребятами опытом изготовления гирлянды.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400" b="1" dirty="0" smtClean="0">
              <a:solidFill>
                <a:srgbClr val="660066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400" b="1" dirty="0" smtClean="0">
              <a:solidFill>
                <a:srgbClr val="660066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400" b="1" dirty="0" smtClean="0">
              <a:solidFill>
                <a:srgbClr val="660066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3105835"/>
            <a:ext cx="567037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endParaRPr lang="ru-RU" sz="1600" b="1" dirty="0" smtClean="0"/>
          </a:p>
          <a:p>
            <a:pPr algn="ctr"/>
            <a:endParaRPr lang="ru-RU" sz="1600" b="1" dirty="0"/>
          </a:p>
          <a:p>
            <a:pPr algn="ctr"/>
            <a:endParaRPr lang="ru-RU" sz="1600" b="1" dirty="0" smtClean="0"/>
          </a:p>
        </p:txBody>
      </p:sp>
      <p:pic>
        <p:nvPicPr>
          <p:cNvPr id="7173" name="Picture 5" descr="F:\34\DSC028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71678"/>
            <a:ext cx="3771871" cy="3376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Users\Анна\Desktop\фото проект\DSCN3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643050"/>
            <a:ext cx="3357586" cy="4786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400" b="1" i="1" dirty="0" smtClean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Многие дети с удовольствием принялись за работу, 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чтобы украсить дерево 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800" b="1" dirty="0" smtClean="0">
              <a:solidFill>
                <a:srgbClr val="660066"/>
              </a:solidFill>
              <a:latin typeface="Comic Sans MS" pitchFamily="66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800" b="1" dirty="0" smtClean="0">
              <a:solidFill>
                <a:srgbClr val="660066"/>
              </a:solidFill>
              <a:latin typeface="Comic Sans MS" pitchFamily="66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000" b="1" dirty="0" smtClean="0">
              <a:solidFill>
                <a:srgbClr val="660066"/>
              </a:solidFill>
              <a:latin typeface="Arial" pitchFamily="34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800" b="1" dirty="0" smtClean="0">
              <a:solidFill>
                <a:srgbClr val="0000CC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800" b="1" dirty="0" smtClean="0">
              <a:solidFill>
                <a:srgbClr val="0000CC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800" b="1" dirty="0" smtClean="0">
              <a:solidFill>
                <a:srgbClr val="0000CC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800" b="1" dirty="0" smtClean="0">
                <a:solidFill>
                  <a:srgbClr val="008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800" b="1" dirty="0" smtClean="0">
                <a:solidFill>
                  <a:srgbClr val="008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старалась объяснять 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подробно, а некоторым даже 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пришлось помогать делать 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гирлянду .</a:t>
            </a:r>
            <a:endPara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1600" b="1" dirty="0" smtClean="0">
              <a:solidFill>
                <a:schemeClr val="tx1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F:\34\DSC028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929066"/>
            <a:ext cx="3643338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F:\34\DSC028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928670"/>
            <a:ext cx="3619525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8" name="Picture 6" descr="F:\34\DSC028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500174"/>
            <a:ext cx="3643338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28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12800" b="1" dirty="0" smtClean="0">
                <a:solidFill>
                  <a:srgbClr val="0000CC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ru-RU" sz="96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Красивые получились гирлянды! 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3600" b="1" dirty="0" smtClean="0">
                <a:solidFill>
                  <a:srgbClr val="D60093"/>
                </a:solidFill>
                <a:latin typeface="+mj-lt"/>
                <a:ea typeface="Calibri" pitchFamily="34" charset="0"/>
                <a:cs typeface="Times New Roman" pitchFamily="18" charset="0"/>
              </a:rPr>
              <a:t>                    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10000" b="1" dirty="0">
                <a:solidFill>
                  <a:srgbClr val="D60093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0000" b="1" dirty="0" smtClean="0">
                <a:solidFill>
                  <a:srgbClr val="D60093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lang="ru-RU" sz="12800" b="1" dirty="0" smtClean="0">
              <a:solidFill>
                <a:srgbClr val="0000CC"/>
              </a:solidFill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6400" dirty="0" smtClean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</a:t>
            </a:r>
            <a:endParaRPr lang="ru-RU" sz="2000" b="1" dirty="0" smtClean="0">
              <a:solidFill>
                <a:srgbClr val="FF0000"/>
              </a:solidFill>
              <a:latin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219" name="Picture 3" descr="C:\Users\Анна\Desktop\фото проект\DSCN39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3868719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1" name="Picture 5" descr="C:\Users\Анна\Desktop\фото проект\DSCN39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928934"/>
            <a:ext cx="3857652" cy="3579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lvl="2" eaLnBrk="1" hangingPunct="1"/>
            <a:endParaRPr lang="ru-RU" dirty="0" smtClean="0"/>
          </a:p>
        </p:txBody>
      </p:sp>
      <p:pic>
        <p:nvPicPr>
          <p:cNvPr id="1026" name="Picture 2" descr="C:\Users\Анна\Desktop\DSC028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57166"/>
            <a:ext cx="4429156" cy="585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2071678"/>
            <a:ext cx="41545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Меня зовут Даша </a:t>
            </a:r>
            <a:r>
              <a:rPr lang="ru-RU" sz="40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Чепайкина</a:t>
            </a:r>
            <a:r>
              <a:rPr lang="ru-RU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мне 5 лет. </a:t>
            </a:r>
            <a:endParaRPr lang="ru-RU" sz="40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28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7200" b="1" dirty="0" smtClean="0">
                <a:solidFill>
                  <a:srgbClr val="0000CC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ru-RU" sz="9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Вынесли на веранду детского садика, оставили их на морозе, чтобы вода превратилась в лёд</a:t>
            </a:r>
            <a:endParaRPr lang="ru-RU" sz="9600" b="1" i="1" dirty="0" smtClean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3600" b="1" dirty="0" smtClean="0">
                <a:solidFill>
                  <a:srgbClr val="D60093"/>
                </a:solidFill>
                <a:latin typeface="+mj-lt"/>
                <a:ea typeface="Calibri" pitchFamily="34" charset="0"/>
                <a:cs typeface="Times New Roman" pitchFamily="18" charset="0"/>
              </a:rPr>
              <a:t>                    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10000" b="1" dirty="0">
                <a:solidFill>
                  <a:srgbClr val="D60093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0000" b="1" dirty="0" smtClean="0">
                <a:solidFill>
                  <a:srgbClr val="D60093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96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Пора украшать деревья.</a:t>
            </a:r>
            <a:endParaRPr lang="ru-RU" sz="96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6400" dirty="0" smtClean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</a:t>
            </a:r>
            <a:endParaRPr lang="ru-RU" sz="2000" b="1" dirty="0" smtClean="0">
              <a:solidFill>
                <a:srgbClr val="FF0000"/>
              </a:solidFill>
              <a:latin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222" name="Picture 6" descr="C:\Users\Анна\Desktop\фото проект\DSCN39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357298"/>
            <a:ext cx="5643602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400" b="1" i="1" dirty="0" smtClean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Пора 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украшать деревья.</a:t>
            </a:r>
            <a:endPara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6400" dirty="0" smtClean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</a:t>
            </a:r>
            <a:endParaRPr lang="ru-RU" sz="2000" b="1" dirty="0" smtClean="0">
              <a:solidFill>
                <a:srgbClr val="FF0000"/>
              </a:solidFill>
              <a:latin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F:\34\DSC02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142984"/>
            <a:ext cx="5857916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28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96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ru-RU" sz="9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Валентина Ивановна предложила нам ещё сделать разноцветные шарики. </a:t>
            </a:r>
            <a:endParaRPr lang="ru-RU" sz="9600" b="1" i="1" dirty="0" smtClean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3600" b="1" dirty="0" smtClean="0">
                <a:solidFill>
                  <a:srgbClr val="D60093"/>
                </a:solidFill>
                <a:latin typeface="+mj-lt"/>
                <a:ea typeface="Calibri" pitchFamily="34" charset="0"/>
                <a:cs typeface="Times New Roman" pitchFamily="18" charset="0"/>
              </a:rPr>
              <a:t>                    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10000" b="1" dirty="0">
                <a:solidFill>
                  <a:srgbClr val="D60093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0000" b="1" dirty="0" smtClean="0">
                <a:solidFill>
                  <a:srgbClr val="D60093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</a:t>
            </a:r>
            <a:endParaRPr lang="ru-RU" sz="2000" b="1" dirty="0" smtClean="0">
              <a:solidFill>
                <a:srgbClr val="FF0000"/>
              </a:solidFill>
              <a:latin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42" name="Picture 2" descr="C:\Users\Анна\Desktop\фото проект\DSCN39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285860"/>
            <a:ext cx="6858048" cy="478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28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7200" b="1" dirty="0" smtClean="0">
                <a:solidFill>
                  <a:srgbClr val="0000CC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9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 мы принялись за работу. </a:t>
            </a: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9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Выбирали формочки, наливали в них воду, закрашивали разноцветными красками.</a:t>
            </a:r>
            <a:endParaRPr lang="ru-RU" sz="9600" b="1" i="1" dirty="0" smtClean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3600" b="1" dirty="0" smtClean="0">
                <a:solidFill>
                  <a:srgbClr val="D60093"/>
                </a:solidFill>
                <a:latin typeface="+mj-lt"/>
                <a:ea typeface="Calibri" pitchFamily="34" charset="0"/>
                <a:cs typeface="Times New Roman" pitchFamily="18" charset="0"/>
              </a:rPr>
              <a:t>                    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10000" b="1" dirty="0">
                <a:solidFill>
                  <a:srgbClr val="D60093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0000" b="1" dirty="0" smtClean="0">
                <a:solidFill>
                  <a:srgbClr val="D60093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</a:t>
            </a:r>
            <a:endParaRPr lang="ru-RU" sz="2000" b="1" dirty="0" smtClean="0">
              <a:solidFill>
                <a:srgbClr val="FF0000"/>
              </a:solidFill>
              <a:latin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266" name="Picture 2" descr="C:\Users\Анна\Desktop\фото проект\DSCN39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14554"/>
            <a:ext cx="3868719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7" name="Picture 3" descr="C:\Users\Анна\Desktop\фото проект\DSCN39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071810"/>
            <a:ext cx="3857652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28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96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ru-RU" sz="9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Опустили в каждую формочку крепкую нитку и вынесли замораживать.  Красота!</a:t>
            </a:r>
            <a:endParaRPr lang="ru-RU" sz="9600" b="1" i="1" dirty="0" smtClean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3600" b="1" dirty="0" smtClean="0">
                <a:solidFill>
                  <a:srgbClr val="D60093"/>
                </a:solidFill>
                <a:latin typeface="+mj-lt"/>
                <a:ea typeface="Calibri" pitchFamily="34" charset="0"/>
                <a:cs typeface="Times New Roman" pitchFamily="18" charset="0"/>
              </a:rPr>
              <a:t>                    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10000" b="1" dirty="0">
                <a:solidFill>
                  <a:srgbClr val="D60093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0000" b="1" dirty="0" smtClean="0">
                <a:solidFill>
                  <a:srgbClr val="D60093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</a:t>
            </a:r>
            <a:endParaRPr lang="ru-RU" sz="2000" b="1" dirty="0" smtClean="0">
              <a:solidFill>
                <a:srgbClr val="FF0000"/>
              </a:solidFill>
              <a:latin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290" name="Picture 2" descr="C:\Users\Анна\Desktop\фото проект\DSCN3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00175"/>
            <a:ext cx="3868719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 descr="C:\Users\Анна\Desktop\фото проект\DSCN39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571744"/>
            <a:ext cx="3857652" cy="3786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6400" dirty="0" smtClean="0"/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9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Все деревья на нашем участке очень высокие, </a:t>
            </a: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9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ну никак не достать веточки.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7200" b="1" dirty="0" smtClean="0">
              <a:solidFill>
                <a:srgbClr val="0000CC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3600" b="1" dirty="0" smtClean="0">
                <a:solidFill>
                  <a:srgbClr val="D60093"/>
                </a:solidFill>
                <a:latin typeface="+mj-lt"/>
                <a:ea typeface="Calibri" pitchFamily="34" charset="0"/>
                <a:cs typeface="Times New Roman" pitchFamily="18" charset="0"/>
              </a:rPr>
              <a:t>                    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10000" b="1" dirty="0">
                <a:solidFill>
                  <a:srgbClr val="D60093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0000" b="1" dirty="0" smtClean="0">
                <a:solidFill>
                  <a:srgbClr val="D60093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</a:t>
            </a:r>
            <a:endParaRPr lang="ru-RU" sz="2000" b="1" dirty="0" smtClean="0">
              <a:solidFill>
                <a:srgbClr val="FF0000"/>
              </a:solidFill>
              <a:latin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314" name="Picture 2" descr="F:\34\DSC02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142984"/>
            <a:ext cx="4786346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2800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None/>
              <a:defRPr/>
            </a:pPr>
            <a:r>
              <a:rPr lang="ru-RU" sz="6400" b="1" dirty="0" smtClean="0">
                <a:solidFill>
                  <a:srgbClr val="0000CC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ru-RU" sz="9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Мы решили украсить у нашего садика куст сирени!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7200" b="1" dirty="0" smtClean="0">
              <a:solidFill>
                <a:srgbClr val="0000CC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3600" b="1" dirty="0" smtClean="0">
                <a:solidFill>
                  <a:srgbClr val="D60093"/>
                </a:solidFill>
                <a:latin typeface="+mj-lt"/>
                <a:ea typeface="Calibri" pitchFamily="34" charset="0"/>
                <a:cs typeface="Times New Roman" pitchFamily="18" charset="0"/>
              </a:rPr>
              <a:t>                    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10000" b="1" dirty="0">
                <a:solidFill>
                  <a:srgbClr val="D60093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0000" b="1" dirty="0" smtClean="0">
                <a:solidFill>
                  <a:srgbClr val="D60093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</a:t>
            </a:r>
            <a:endParaRPr lang="ru-RU" sz="2000" b="1" dirty="0" smtClean="0">
              <a:solidFill>
                <a:srgbClr val="FF0000"/>
              </a:solidFill>
              <a:latin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316" name="Picture 4" descr="F:\34\DSC02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79659" y="1649111"/>
            <a:ext cx="4298402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8" name="Picture 2" descr="F:\34\DSC029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143116"/>
            <a:ext cx="3857652" cy="435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25000" lnSpcReduction="20000"/>
          </a:bodyPr>
          <a:lstStyle/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9600" b="1" i="1" dirty="0" smtClean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9600" b="1" i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</a:t>
            </a:r>
            <a:r>
              <a:rPr lang="ru-RU" sz="9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здесь все будут любоваться  - и малыши и взрослые!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7200" b="1" dirty="0" smtClean="0">
              <a:solidFill>
                <a:srgbClr val="0000CC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3600" b="1" dirty="0" smtClean="0">
                <a:solidFill>
                  <a:srgbClr val="D60093"/>
                </a:solidFill>
                <a:latin typeface="+mj-lt"/>
                <a:ea typeface="Calibri" pitchFamily="34" charset="0"/>
                <a:cs typeface="Times New Roman" pitchFamily="18" charset="0"/>
              </a:rPr>
              <a:t>                    </a:t>
            </a: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36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10000" b="1" dirty="0" smtClean="0">
              <a:solidFill>
                <a:srgbClr val="D60093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10000" b="1" dirty="0">
                <a:solidFill>
                  <a:srgbClr val="D60093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0000" b="1" dirty="0" smtClean="0">
                <a:solidFill>
                  <a:srgbClr val="D60093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</a:t>
            </a:r>
            <a:endParaRPr lang="ru-RU" sz="2000" b="1" dirty="0" smtClean="0">
              <a:solidFill>
                <a:srgbClr val="FF0000"/>
              </a:solidFill>
              <a:latin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386" name="Picture 2" descr="F:\34\DSC02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7858180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endPara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Сейчас не только у меня стоит нарядная березка, </a:t>
            </a:r>
          </a:p>
          <a:p>
            <a:pPr marL="0" indent="0" algn="ctr" eaLnBrk="1" fontAlgn="auto" hangingPunct="1">
              <a:spcBef>
                <a:spcPct val="0"/>
              </a:spcBef>
              <a:buClrTx/>
              <a:buSzTx/>
              <a:buFont typeface="Wingdings 2"/>
              <a:buNone/>
              <a:defRPr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но и на сирени появились красивые украшения.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3105835"/>
            <a:ext cx="595840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endParaRPr lang="ru-RU" sz="1600" b="1" dirty="0" smtClean="0"/>
          </a:p>
          <a:p>
            <a:pPr algn="ctr"/>
            <a:endParaRPr lang="ru-RU" sz="1600" b="1" dirty="0"/>
          </a:p>
        </p:txBody>
      </p:sp>
      <p:pic>
        <p:nvPicPr>
          <p:cNvPr id="4" name="Picture 2" descr="C:\Users\Анна\Desktop\чепайкина\vIyqXBTp3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00174"/>
            <a:ext cx="4000528" cy="47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Анна\Desktop\фото проект\34\DSC02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643050"/>
            <a:ext cx="3929090" cy="4786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  <a:extLst/>
        </p:spPr>
        <p:txBody>
          <a:bodyPr rtlCol="0">
            <a:normAutofit/>
          </a:bodyPr>
          <a:lstStyle/>
          <a:p>
            <a:pPr algn="ctr">
              <a:buNone/>
            </a:pP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 все материалы подошли для украшения березки. Наиболее подходящими оказались разноцветные ледяные кубики и шарики, которыми можно украсить деревья зимой. Они растают весной, когда на дереве будут набухать почки и распускаться первые зеленые листочки.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3105835"/>
            <a:ext cx="55263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7410" name="Picture 2" descr="F:\34\DSC02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643182"/>
            <a:ext cx="4143404" cy="3471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1" name="Picture 3" descr="C:\Users\Анна\Desktop\фото проект\DSCN3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143248"/>
            <a:ext cx="4123503" cy="35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marL="639762" lvl="2" indent="0" eaLnBrk="1" hangingPunct="1">
              <a:buNone/>
            </a:pPr>
            <a:endParaRPr lang="ru-RU" dirty="0" smtClean="0"/>
          </a:p>
        </p:txBody>
      </p:sp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0" y="-153779"/>
            <a:ext cx="914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endParaRPr lang="ru-RU" sz="2000" b="1" dirty="0" smtClean="0">
              <a:solidFill>
                <a:srgbClr val="002060"/>
              </a:solidFill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2000" dirty="0" smtClean="0"/>
              <a:t> 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Я  и ребята из нашей группы очень любим устраивать праздники. </a:t>
            </a:r>
          </a:p>
          <a:p>
            <a:pPr algn="ctr"/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Наш любимый праздник - Новый год. </a:t>
            </a:r>
            <a:endParaRPr lang="ru-RU" sz="2400" b="1" i="1" dirty="0" smtClean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00CC"/>
              </a:solidFill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" name="Рисунок 5" descr="P1000735.JPG"/>
          <p:cNvPicPr>
            <a:picLocks noChangeAspect="1"/>
          </p:cNvPicPr>
          <p:nvPr/>
        </p:nvPicPr>
        <p:blipFill>
          <a:blip r:embed="rId3" cstate="print"/>
          <a:srcRect l="51563" t="4688" r="390"/>
          <a:stretch>
            <a:fillRect/>
          </a:stretch>
        </p:blipFill>
        <p:spPr>
          <a:xfrm>
            <a:off x="5000628" y="1785926"/>
            <a:ext cx="2928958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131840" y="4581128"/>
            <a:ext cx="568863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endParaRPr lang="ru-RU" sz="2000" b="1" dirty="0" smtClean="0">
              <a:solidFill>
                <a:srgbClr val="002060"/>
              </a:solidFill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00CC"/>
                </a:solidFill>
                <a:latin typeface="Trebuchet MS" pitchFamily="34" charset="0"/>
                <a:ea typeface="Calibri" pitchFamily="34" charset="0"/>
                <a:cs typeface="Times New Roman" pitchFamily="18" charset="0"/>
              </a:rPr>
              <a:t>	</a:t>
            </a:r>
          </a:p>
          <a:p>
            <a:endParaRPr lang="ru-RU" sz="2000" b="1" dirty="0" smtClean="0">
              <a:solidFill>
                <a:srgbClr val="0000CC"/>
              </a:solidFill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  <a:p>
            <a:pPr algn="r"/>
            <a:r>
              <a:rPr lang="ru-RU" sz="2000" dirty="0" smtClean="0"/>
              <a:t>  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садике мы веселились вокруг новогодней красавицы. </a:t>
            </a:r>
          </a:p>
          <a:p>
            <a:pPr algn="r"/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Дома мы украшали ёлку.</a:t>
            </a:r>
            <a:endParaRPr lang="ru-RU" sz="2400" b="1" i="1" dirty="0" smtClean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122" name="Picture 2" descr="C:\Users\Анна\Desktop\чепайкина\ynI5bLJ7z-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714488"/>
            <a:ext cx="3214710" cy="450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620688"/>
            <a:ext cx="6512511" cy="1296144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600" dirty="0" smtClean="0">
                <a:solidFill>
                  <a:srgbClr val="00B050"/>
                </a:solidFill>
              </a:rPr>
              <a:t>Спасибо за внимание!</a:t>
            </a:r>
            <a:endParaRPr lang="ru-RU" sz="3600" dirty="0">
              <a:solidFill>
                <a:srgbClr val="00B050"/>
              </a:solidFill>
            </a:endParaRPr>
          </a:p>
        </p:txBody>
      </p:sp>
      <p:pic>
        <p:nvPicPr>
          <p:cNvPr id="23555" name="Picture 3" descr="C:\Users\Eleon\AppData\Local\Microsoft\Windows\Temporary Internet Files\Content.IE5\S43L1I4G\MP90043377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643050"/>
            <a:ext cx="6572296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1538" y="2786058"/>
            <a:ext cx="7272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marL="639762" lvl="2" indent="0" eaLnBrk="1" hangingPunct="1">
              <a:buNone/>
            </a:pPr>
            <a:endParaRPr lang="ru-RU" dirty="0" smtClean="0"/>
          </a:p>
        </p:txBody>
      </p:sp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0" y="-153779"/>
            <a:ext cx="9144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endParaRPr lang="ru-RU" sz="2000" b="1" dirty="0" smtClean="0">
              <a:solidFill>
                <a:srgbClr val="002060"/>
              </a:solidFill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rebuchet MS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Я сказала маме: 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 Новый год всегда наряжают елку, </a:t>
            </a:r>
          </a:p>
          <a:p>
            <a:pPr algn="ctr"/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 я хочу нарядить березку, но чем?»</a:t>
            </a:r>
            <a:r>
              <a:rPr lang="ru-RU" sz="2400" b="1" dirty="0" smtClean="0"/>
              <a:t> </a:t>
            </a:r>
          </a:p>
          <a:p>
            <a:endParaRPr lang="ru-RU" sz="2400" b="1" dirty="0" smtClean="0"/>
          </a:p>
          <a:p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моей работы: </a:t>
            </a:r>
            <a:endParaRPr 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Выбрать украшение для березки и материал,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которого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   можно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сделать красивое украшение.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00CC"/>
              </a:solidFill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122" name="Picture 2" descr="C:\Users\Анна\Desktop\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3071810"/>
            <a:ext cx="3643338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  <a:p>
            <a:pPr marL="639762" lvl="2" indent="0" eaLnBrk="1" hangingPunct="1">
              <a:buNone/>
            </a:pPr>
            <a:endParaRPr lang="ru-RU" dirty="0" smtClean="0"/>
          </a:p>
        </p:txBody>
      </p:sp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0" y="-153779"/>
            <a:ext cx="914400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endParaRPr lang="ru-RU" sz="2000" b="1" dirty="0" smtClean="0">
              <a:solidFill>
                <a:srgbClr val="002060"/>
              </a:solidFill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1. Собрать информацию из разных источников: как украсить березку.</a:t>
            </a:r>
          </a:p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2.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украшения.</a:t>
            </a:r>
          </a:p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3. И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поделиться опытом изготовления украшения с ребятами  своей группы.</a:t>
            </a:r>
          </a:p>
          <a:p>
            <a:pPr algn="ctr"/>
            <a:endParaRPr lang="ru-RU" sz="2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rgbClr val="0000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00CC"/>
              </a:solidFill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8" name="Picture 2" descr="C:\Users\Анна\Desktop\фото проект\34\DSC02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786058"/>
            <a:ext cx="5072098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5918" y="285728"/>
            <a:ext cx="539602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D60093"/>
                </a:solidFill>
                <a:latin typeface="+mj-lt"/>
              </a:rPr>
              <a:t>1 </a:t>
            </a:r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D60093"/>
                </a:solidFill>
                <a:latin typeface="+mj-lt"/>
              </a:rPr>
              <a:t>этап: </a:t>
            </a:r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Постановка проблемы</a:t>
            </a:r>
            <a:endParaRPr lang="ru-RU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7899" y="1357298"/>
            <a:ext cx="8270982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 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«Чем можно украсить дерево?»</a:t>
            </a:r>
          </a:p>
        </p:txBody>
      </p:sp>
      <p:pic>
        <p:nvPicPr>
          <p:cNvPr id="8" name="Рисунок 7" descr="275px-Birches-oli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9374">
            <a:off x="2407860" y="2810228"/>
            <a:ext cx="4130179" cy="3093880"/>
          </a:xfrm>
          <a:prstGeom prst="cloud">
            <a:avLst/>
          </a:prstGeom>
          <a:ln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1285852" y="2500306"/>
            <a:ext cx="697238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Гипотеза: </a:t>
            </a:r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я думаю, что украшение можно сделать из любого материала!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16016" y="56710"/>
            <a:ext cx="3970784" cy="3187821"/>
          </a:xfrm>
          <a:noFill/>
        </p:spPr>
        <p:txBody>
          <a:bodyPr>
            <a:normAutofit fontScale="9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400" dirty="0"/>
              <a:t/>
            </a:r>
            <a:br>
              <a:rPr lang="ru-RU" sz="2400" dirty="0"/>
            </a:br>
            <a:r>
              <a:rPr lang="ru-RU" sz="2400" b="0" dirty="0" smtClean="0">
                <a:ln w="3175" cmpd="sng">
                  <a:solidFill>
                    <a:srgbClr val="0000C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</a:rPr>
              <a:t>Во время прогулки я заметила, что березка иногда стоит красиво украшенная снегом и инеем. Но когда дует ветер снег  и  иней с  березки 	осыпается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 pitchFamily="34" charset="0"/>
              </a:rPr>
              <a:t>.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1600" dirty="0"/>
              <a:t>	</a:t>
            </a:r>
            <a:endParaRPr lang="ru-RU" sz="1600" dirty="0">
              <a:solidFill>
                <a:srgbClr val="800000"/>
              </a:solidFill>
            </a:endParaRPr>
          </a:p>
        </p:txBody>
      </p:sp>
      <p:sp>
        <p:nvSpPr>
          <p:cNvPr id="8197" name="Прямоугольник 7"/>
          <p:cNvSpPr>
            <a:spLocks noChangeArrowheads="1"/>
          </p:cNvSpPr>
          <p:nvPr/>
        </p:nvSpPr>
        <p:spPr bwMode="auto">
          <a:xfrm>
            <a:off x="468313" y="2967038"/>
            <a:ext cx="44640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2000" b="1" dirty="0">
                <a:solidFill>
                  <a:srgbClr val="800000"/>
                </a:solidFill>
                <a:latin typeface="Cambria" pitchFamily="18" charset="0"/>
              </a:rPr>
              <a:t>	</a:t>
            </a:r>
            <a:r>
              <a:rPr lang="ru-RU" sz="24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Нужно выбрать такое украшение, чтобы оно оставалось на березке до появления первых весенних листочков.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3105835"/>
            <a:ext cx="5886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sz="1600" b="1" dirty="0"/>
          </a:p>
        </p:txBody>
      </p:sp>
      <p:pic>
        <p:nvPicPr>
          <p:cNvPr id="6146" name="Picture 2" descr="C:\Users\Анна\Desktop\i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264193">
            <a:off x="4942453" y="3300227"/>
            <a:ext cx="3500462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Users\Анна\Desktop\zima-derevya-iney-vetk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922754">
            <a:off x="571472" y="642918"/>
            <a:ext cx="3786214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85720" y="1857364"/>
            <a:ext cx="4572032" cy="4643470"/>
          </a:xfrm>
          <a:extLst/>
        </p:spPr>
        <p:txBody>
          <a:bodyPr rtlCol="0">
            <a:normAutofit fontScale="3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Georgia" pitchFamily="18" charset="0"/>
              <a:buNone/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6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60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6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9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Папа с братом сказали: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96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«Укрась берёзку снежинками.»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9600" b="1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9600" b="1" i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9600" b="1" i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1600" b="1" dirty="0" smtClean="0">
              <a:solidFill>
                <a:schemeClr val="tx1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85728"/>
            <a:ext cx="8929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D60093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+mn-lt"/>
              </a:rPr>
              <a:t>2этап: </a:t>
            </a:r>
            <a:r>
              <a:rPr lang="ru-RU" sz="28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+mn-lt"/>
              </a:rPr>
              <a:t>Выдвижение и проверка гипотез:  </a:t>
            </a:r>
            <a:endParaRPr lang="ru-RU" sz="28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2050" name="Picture 2" descr="C:\Users\Анна\Desktop\чепайкина\ZWC0sAmjuX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571612"/>
            <a:ext cx="3889372" cy="4911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1428729" y="0"/>
            <a:ext cx="6429420" cy="178592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130000"/>
              <a:buFont typeface="Georgia" pitchFamily="18" charset="0"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130000"/>
              <a:buFont typeface="Wingdings 2"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130000"/>
              <a:buFont typeface="Wingdings 2"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130000"/>
              <a:buFont typeface="Wingdings 2"/>
              <a:buChar char="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130000"/>
              <a:buFont typeface="Wingdings 2"/>
              <a:buChar char="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130000"/>
              <a:buFont typeface="Wingdings 2"/>
              <a:buChar char=""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  <a:extLst/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rPr>
              <a:t>     </a:t>
            </a:r>
            <a:r>
              <a:rPr lang="ru-RU" sz="2400" b="1" i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Но снежинки бумажные,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b="1" i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нежные.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b="1" i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А если налетит ветер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b="1" i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или ураган?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b="1" i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Снежинки могут порваться.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1600" b="1" dirty="0" smtClean="0">
              <a:solidFill>
                <a:schemeClr val="tx1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4" name="Picture 2" descr="C:\Users\Анна\Desktop\чепайкина\qOPWlggZa_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290"/>
            <a:ext cx="4143404" cy="3345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Users\Анна\Desktop\чепайкина\WH1JVuOs4K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000372"/>
            <a:ext cx="4143404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2|2|1.9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2.2|2.7|3.5|0.7|16.1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6|1.8|2.2|2.7|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1|4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7|3.5|0.3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0.3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6|2|3.5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2.3|2.3|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2.3|2.3|2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2.3|2.3|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2.3|2.3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4|1.7|3.5|3.1|0.5|0.6|0.6|2.1|0.3|1.4|1.8|1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2.3|2.3|2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2.3|2.3|2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2.3|2.3|2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2.3|2.3|2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2.3|2.3|2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4|2.2|1.6|2.3|2.5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4|1.7|3.5|3.1|0.5|0.6|0.6|2.1|0.3|1.4|1.8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4|1.7|3.5|3.1|0.5|0.6|0.6|2.1|0.3|1.4|1.8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4|1.7|3.5|3.1|0.5|0.6|0.6|2.1|0.3|1.4|1.8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6|0.7|3.4|0.3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3|2.5|3|0.6|1.1|1.4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.3|2.5|3|0.6|1.1|1.4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3.4|2.7|0.8|0.8|3.2|2.5|1.2|1.1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1138</TotalTime>
  <Words>488</Words>
  <Application>Microsoft Office PowerPoint</Application>
  <PresentationFormat>Экран (4:3)</PresentationFormat>
  <Paragraphs>551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 Во время прогулки я заметила, что березка иногда стоит красиво украшенная снегом и инеем. Но когда дует ветер снег  и  иней с  березки  осыпается.    </vt:lpstr>
      <vt:lpstr>Слайд 8</vt:lpstr>
      <vt:lpstr>Слайд 9</vt:lpstr>
      <vt:lpstr>Слайд 10</vt:lpstr>
      <vt:lpstr>А что если эти ледяные кубики   помогут мне сделать украшение для березки.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Спасибо за внимание!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Анна</cp:lastModifiedBy>
  <cp:revision>201</cp:revision>
  <dcterms:created xsi:type="dcterms:W3CDTF">2010-02-17T05:37:49Z</dcterms:created>
  <dcterms:modified xsi:type="dcterms:W3CDTF">2017-03-01T15:28:17Z</dcterms:modified>
</cp:coreProperties>
</file>